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8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9" r:id="rId23"/>
    <p:sldId id="280" r:id="rId24"/>
    <p:sldId id="281" r:id="rId25"/>
    <p:sldId id="282" r:id="rId26"/>
    <p:sldId id="278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4A3971-0259-47A1-8C8E-7190ABFAEA26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0FB2E7-5629-4D32-86F2-1A93C2410A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98F908A-4C52-4C54-9336-2687B24844A0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BC9BB16-7630-4981-970A-64B2B6D7B5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8F908A-4C52-4C54-9336-2687B24844A0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C9BB16-7630-4981-970A-64B2B6D7B5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8F908A-4C52-4C54-9336-2687B24844A0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C9BB16-7630-4981-970A-64B2B6D7B5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8F908A-4C52-4C54-9336-2687B24844A0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C9BB16-7630-4981-970A-64B2B6D7B5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8F908A-4C52-4C54-9336-2687B24844A0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C9BB16-7630-4981-970A-64B2B6D7B5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8F908A-4C52-4C54-9336-2687B24844A0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C9BB16-7630-4981-970A-64B2B6D7B5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8F908A-4C52-4C54-9336-2687B24844A0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C9BB16-7630-4981-970A-64B2B6D7B5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8F908A-4C52-4C54-9336-2687B24844A0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C9BB16-7630-4981-970A-64B2B6D7B5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8F908A-4C52-4C54-9336-2687B24844A0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C9BB16-7630-4981-970A-64B2B6D7B5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98F908A-4C52-4C54-9336-2687B24844A0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C9BB16-7630-4981-970A-64B2B6D7B5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98F908A-4C52-4C54-9336-2687B24844A0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BC9BB16-7630-4981-970A-64B2B6D7B5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98F908A-4C52-4C54-9336-2687B24844A0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BC9BB16-7630-4981-970A-64B2B6D7B54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Meiosis</a:t>
            </a:r>
            <a:endParaRPr lang="en-US" dirty="0"/>
          </a:p>
        </p:txBody>
      </p:sp>
      <p:pic>
        <p:nvPicPr>
          <p:cNvPr id="26626" name="Picture 2" descr="sn-sper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981200"/>
            <a:ext cx="3352800" cy="251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Almost identical to metaphase in mitosis, with the tetrad exception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Metaphase I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423886"/>
            <a:ext cx="3581400" cy="4434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Sister </a:t>
            </a:r>
            <a:r>
              <a:rPr lang="en-US" dirty="0" err="1" smtClean="0"/>
              <a:t>chromatids</a:t>
            </a:r>
            <a:r>
              <a:rPr lang="en-US" dirty="0" smtClean="0"/>
              <a:t> remain attached, tetrads separate (cells are now haploid</a:t>
            </a:r>
            <a:r>
              <a:rPr lang="en-US" dirty="0" smtClean="0"/>
              <a:t>)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Anaphase I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276600"/>
            <a:ext cx="71437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Homologous chromosomes are at opposite poles of cell</a:t>
            </a:r>
          </a:p>
          <a:p>
            <a:pPr lvl="1"/>
            <a:r>
              <a:rPr lang="en-US" dirty="0" smtClean="0"/>
              <a:t>Each end is now haploid</a:t>
            </a:r>
          </a:p>
          <a:p>
            <a:r>
              <a:rPr lang="en-US" dirty="0" err="1" smtClean="0"/>
              <a:t>Cytokinesis</a:t>
            </a:r>
            <a:r>
              <a:rPr lang="en-US" dirty="0" smtClean="0"/>
              <a:t> takes place simultaneously</a:t>
            </a:r>
          </a:p>
          <a:p>
            <a:r>
              <a:rPr lang="en-US" dirty="0" smtClean="0"/>
              <a:t>Some cells proceed to </a:t>
            </a:r>
            <a:r>
              <a:rPr lang="en-US" dirty="0" err="1" smtClean="0"/>
              <a:t>interphase</a:t>
            </a:r>
            <a:r>
              <a:rPr lang="en-US" dirty="0" smtClean="0"/>
              <a:t> II, others directly to prophase II</a:t>
            </a:r>
          </a:p>
          <a:p>
            <a:r>
              <a:rPr lang="en-US" dirty="0" smtClean="0"/>
              <a:t>No cells replicate chromatin again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Telophase</a:t>
            </a:r>
            <a:r>
              <a:rPr lang="en-US" dirty="0" smtClean="0"/>
              <a:t> 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143000"/>
            <a:ext cx="746125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Spindle forms again, chromosomes move towards equator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Prophase II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955" y="2743200"/>
            <a:ext cx="888004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Closely resembling mitosis, metaphase plate is formed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Metaphase II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362200"/>
            <a:ext cx="7903096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Sister </a:t>
            </a:r>
            <a:r>
              <a:rPr lang="en-US" dirty="0" err="1" smtClean="0"/>
              <a:t>chromatids</a:t>
            </a:r>
            <a:r>
              <a:rPr lang="en-US" dirty="0" smtClean="0"/>
              <a:t> finally separate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Anaphase II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819400"/>
            <a:ext cx="8464731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Mitotic spindle breaks down, nucleus reforms around two daughter nuclei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Telophase</a:t>
            </a:r>
            <a:r>
              <a:rPr lang="en-US" dirty="0" smtClean="0"/>
              <a:t> II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667000"/>
            <a:ext cx="86868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of the processes can go awry</a:t>
            </a:r>
          </a:p>
          <a:p>
            <a:r>
              <a:rPr lang="en-US" dirty="0" smtClean="0"/>
              <a:t>If anaphase I or II does not proceed correctly, the chromosomes may not be shared evenly</a:t>
            </a:r>
          </a:p>
          <a:p>
            <a:r>
              <a:rPr lang="en-US" dirty="0" smtClean="0"/>
              <a:t>This is called </a:t>
            </a:r>
            <a:r>
              <a:rPr lang="en-US" dirty="0" err="1" smtClean="0"/>
              <a:t>nondisjunction</a:t>
            </a:r>
            <a:endParaRPr lang="en-US" dirty="0" smtClean="0"/>
          </a:p>
          <a:p>
            <a:r>
              <a:rPr lang="en-US" dirty="0" smtClean="0"/>
              <a:t>More of a problem if it occurs during meiosis I</a:t>
            </a:r>
          </a:p>
          <a:p>
            <a:r>
              <a:rPr lang="en-US" dirty="0" smtClean="0"/>
              <a:t>Can take place in mitosis, but not as much of a concern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Errors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9" y="457200"/>
            <a:ext cx="8312727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Asexual </a:t>
            </a:r>
            <a:r>
              <a:rPr lang="en-US" dirty="0" smtClean="0"/>
              <a:t>reproduction yields two identical organisms (with exception of mutations)</a:t>
            </a:r>
          </a:p>
          <a:p>
            <a:r>
              <a:rPr lang="en-US" dirty="0" smtClean="0"/>
              <a:t>Sexual reproduction merges the genes of the two parents</a:t>
            </a:r>
          </a:p>
          <a:p>
            <a:r>
              <a:rPr lang="en-US" dirty="0" smtClean="0"/>
              <a:t>Result: two versions of each chromosome</a:t>
            </a:r>
          </a:p>
          <a:p>
            <a:pPr lvl="1"/>
            <a:r>
              <a:rPr lang="en-US" dirty="0" smtClean="0"/>
              <a:t>Called homologous chromosomes</a:t>
            </a:r>
          </a:p>
          <a:p>
            <a:r>
              <a:rPr lang="en-US" dirty="0" smtClean="0"/>
              <a:t>Organism is diploid (2n=46)</a:t>
            </a:r>
          </a:p>
          <a:p>
            <a:r>
              <a:rPr lang="en-US" dirty="0" smtClean="0"/>
              <a:t>All somatic cells are diploid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Creation of Gametes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473891"/>
          </a:xfrm>
        </p:spPr>
        <p:txBody>
          <a:bodyPr/>
          <a:lstStyle/>
          <a:p>
            <a:r>
              <a:rPr lang="en-US" dirty="0" smtClean="0"/>
              <a:t>An abnormal chromosome number is called </a:t>
            </a:r>
            <a:r>
              <a:rPr lang="en-US" dirty="0" err="1" smtClean="0"/>
              <a:t>aneuploidy</a:t>
            </a:r>
            <a:endParaRPr lang="en-US" dirty="0" smtClean="0"/>
          </a:p>
          <a:p>
            <a:r>
              <a:rPr lang="en-US" dirty="0" smtClean="0"/>
              <a:t>If faulty gamete succeeds in fertilization, the offspring with have health consequences</a:t>
            </a:r>
          </a:p>
          <a:p>
            <a:r>
              <a:rPr lang="en-US" dirty="0" smtClean="0"/>
              <a:t>If a </a:t>
            </a:r>
            <a:r>
              <a:rPr lang="en-US" dirty="0" err="1" smtClean="0"/>
              <a:t>gamate</a:t>
            </a:r>
            <a:r>
              <a:rPr lang="en-US" dirty="0" smtClean="0"/>
              <a:t> with an extra chromosome fertilizes, the zygote is </a:t>
            </a:r>
            <a:r>
              <a:rPr lang="en-US" dirty="0" err="1" smtClean="0"/>
              <a:t>trisomic</a:t>
            </a:r>
            <a:r>
              <a:rPr lang="en-US" dirty="0" smtClean="0"/>
              <a:t> (2n+1)</a:t>
            </a:r>
          </a:p>
          <a:p>
            <a:r>
              <a:rPr lang="en-US" dirty="0" smtClean="0"/>
              <a:t>If the gamete has a chromosome missing, the zygote is </a:t>
            </a:r>
            <a:r>
              <a:rPr lang="en-US" dirty="0" err="1" smtClean="0"/>
              <a:t>monosomic</a:t>
            </a:r>
            <a:r>
              <a:rPr lang="en-US" dirty="0" smtClean="0"/>
              <a:t> (2n-1)</a:t>
            </a:r>
          </a:p>
          <a:p>
            <a:r>
              <a:rPr lang="en-US" dirty="0" smtClean="0"/>
              <a:t>Ex. Extra chromosome 21 – Down syndrome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066800"/>
            <a:ext cx="6787444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550091"/>
          </a:xfrm>
        </p:spPr>
        <p:txBody>
          <a:bodyPr/>
          <a:lstStyle/>
          <a:p>
            <a:r>
              <a:rPr lang="en-US" dirty="0" smtClean="0"/>
              <a:t>If the extra chromosome is an </a:t>
            </a:r>
            <a:r>
              <a:rPr lang="en-US" i="1" dirty="0" smtClean="0"/>
              <a:t>X</a:t>
            </a:r>
            <a:r>
              <a:rPr lang="en-US" dirty="0" smtClean="0"/>
              <a:t> in a male (</a:t>
            </a:r>
            <a:r>
              <a:rPr lang="en-US" i="1" dirty="0" smtClean="0"/>
              <a:t>XXY</a:t>
            </a:r>
            <a:r>
              <a:rPr lang="en-US" dirty="0" smtClean="0"/>
              <a:t>), called </a:t>
            </a:r>
            <a:r>
              <a:rPr lang="en-US" dirty="0" err="1" smtClean="0"/>
              <a:t>Klinefelter</a:t>
            </a:r>
            <a:r>
              <a:rPr lang="en-US" dirty="0" smtClean="0"/>
              <a:t> syndrome</a:t>
            </a:r>
          </a:p>
          <a:p>
            <a:r>
              <a:rPr lang="en-US" dirty="0" smtClean="0"/>
              <a:t>The individual will have male sex organs, but the testes will be abnormally small, and he will be sterile</a:t>
            </a:r>
          </a:p>
          <a:p>
            <a:r>
              <a:rPr lang="en-US" dirty="0" smtClean="0"/>
              <a:t>As well, </a:t>
            </a:r>
            <a:r>
              <a:rPr lang="en-US" dirty="0" err="1" smtClean="0"/>
              <a:t>femine</a:t>
            </a:r>
            <a:r>
              <a:rPr lang="en-US" dirty="0" smtClean="0"/>
              <a:t> characteristics such as breast enlargement is common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457200"/>
            <a:ext cx="6705600" cy="559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473891"/>
          </a:xfrm>
        </p:spPr>
        <p:txBody>
          <a:bodyPr/>
          <a:lstStyle/>
          <a:p>
            <a:r>
              <a:rPr lang="en-US" dirty="0" smtClean="0"/>
              <a:t>Final example is Turner syndrome</a:t>
            </a:r>
          </a:p>
          <a:p>
            <a:r>
              <a:rPr lang="en-US" dirty="0" smtClean="0"/>
              <a:t>Example of </a:t>
            </a:r>
            <a:r>
              <a:rPr lang="en-US" dirty="0" err="1" smtClean="0"/>
              <a:t>monosomy</a:t>
            </a:r>
            <a:r>
              <a:rPr lang="en-US" dirty="0" smtClean="0"/>
              <a:t> </a:t>
            </a:r>
            <a:r>
              <a:rPr lang="en-US" i="1" dirty="0" smtClean="0"/>
              <a:t>X</a:t>
            </a:r>
          </a:p>
          <a:p>
            <a:r>
              <a:rPr lang="en-US" dirty="0" smtClean="0"/>
              <a:t>Individuals are classified </a:t>
            </a:r>
            <a:r>
              <a:rPr lang="en-US" i="1" dirty="0" smtClean="0"/>
              <a:t>X0,</a:t>
            </a:r>
            <a:r>
              <a:rPr lang="en-US" dirty="0" smtClean="0"/>
              <a:t> and are female</a:t>
            </a:r>
          </a:p>
          <a:p>
            <a:r>
              <a:rPr lang="en-US" dirty="0" smtClean="0"/>
              <a:t>However, sex organs do not mature at adolescence and secondary sex characteristics fail to develop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Also possible for anaphase I or II to completely fail and </a:t>
            </a:r>
            <a:r>
              <a:rPr lang="en-US" i="1" dirty="0" smtClean="0"/>
              <a:t>all</a:t>
            </a:r>
            <a:r>
              <a:rPr lang="en-US" dirty="0" smtClean="0"/>
              <a:t> chromosomes move to one cell</a:t>
            </a:r>
          </a:p>
          <a:p>
            <a:r>
              <a:rPr lang="en-US" dirty="0" smtClean="0"/>
              <a:t>Referred to as polyploidy</a:t>
            </a:r>
          </a:p>
          <a:p>
            <a:r>
              <a:rPr lang="en-US" dirty="0" smtClean="0"/>
              <a:t>Could have three chromosome sets (</a:t>
            </a:r>
            <a:r>
              <a:rPr lang="en-US" dirty="0" err="1" smtClean="0"/>
              <a:t>triploidy</a:t>
            </a:r>
            <a:r>
              <a:rPr lang="en-US" dirty="0" smtClean="0"/>
              <a:t>, 3n) or four (</a:t>
            </a:r>
            <a:r>
              <a:rPr lang="en-US" dirty="0" err="1" smtClean="0"/>
              <a:t>tetraploidy</a:t>
            </a:r>
            <a:r>
              <a:rPr lang="en-US" dirty="0" smtClean="0"/>
              <a:t>, 4n)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Polyploidy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685800"/>
            <a:ext cx="8242479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473891"/>
          </a:xfrm>
        </p:spPr>
        <p:txBody>
          <a:bodyPr/>
          <a:lstStyle/>
          <a:p>
            <a:r>
              <a:rPr lang="en-US" dirty="0" smtClean="0"/>
              <a:t>All can be lined up based on size, creates a </a:t>
            </a:r>
            <a:r>
              <a:rPr lang="en-US" dirty="0" err="1" smtClean="0"/>
              <a:t>karyotype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447800"/>
            <a:ext cx="6553200" cy="5115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473891"/>
          </a:xfrm>
        </p:spPr>
        <p:txBody>
          <a:bodyPr/>
          <a:lstStyle/>
          <a:p>
            <a:r>
              <a:rPr lang="en-US" dirty="0" smtClean="0"/>
              <a:t>First 22 are </a:t>
            </a:r>
            <a:r>
              <a:rPr lang="en-US" dirty="0" err="1" smtClean="0"/>
              <a:t>autosomes</a:t>
            </a:r>
            <a:endParaRPr lang="en-US" dirty="0" smtClean="0"/>
          </a:p>
          <a:p>
            <a:r>
              <a:rPr lang="en-US" dirty="0" smtClean="0"/>
              <a:t>Chromosome 23 is the sex chromosome</a:t>
            </a:r>
          </a:p>
          <a:p>
            <a:r>
              <a:rPr lang="en-US" dirty="0" smtClean="0"/>
              <a:t>Haploid (n=23) sex cells merge to create a zygote in sexual reproduction</a:t>
            </a:r>
          </a:p>
          <a:p>
            <a:r>
              <a:rPr lang="en-US" dirty="0" smtClean="0"/>
              <a:t>Meiosis creates these sex cells (gametes)</a:t>
            </a:r>
          </a:p>
          <a:p>
            <a:r>
              <a:rPr lang="en-US" dirty="0" smtClean="0"/>
              <a:t>The overall process is the sexual life cycle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57425" y="571500"/>
            <a:ext cx="462915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28600"/>
            <a:ext cx="5000625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114800" y="457200"/>
            <a:ext cx="426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Homologous chromosomes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886200" y="1371600"/>
            <a:ext cx="426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Chromosomes replicate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3048000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2"/>
                </a:solidFill>
              </a:rPr>
              <a:t>Meiosis I</a:t>
            </a:r>
            <a:endParaRPr lang="en-US" sz="2400" dirty="0">
              <a:solidFill>
                <a:schemeClr val="accent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495800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2"/>
                </a:solidFill>
              </a:rPr>
              <a:t>Meiosis II</a:t>
            </a:r>
            <a:endParaRPr lang="en-US" sz="2400" dirty="0">
              <a:solidFill>
                <a:schemeClr val="accent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81400" y="2895600"/>
            <a:ext cx="579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Homologous chromosomes separate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4953000" y="4648200"/>
            <a:ext cx="419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Sister </a:t>
            </a:r>
            <a:r>
              <a:rPr lang="en-US" sz="2400" dirty="0" err="1" smtClean="0"/>
              <a:t>chromatids</a:t>
            </a:r>
            <a:r>
              <a:rPr lang="en-US" sz="2400" dirty="0" smtClean="0"/>
              <a:t> separate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228600"/>
            <a:ext cx="259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chemeClr val="accent2"/>
                </a:solidFill>
              </a:rPr>
              <a:t>Interphase</a:t>
            </a:r>
            <a:r>
              <a:rPr lang="en-US" sz="2400" dirty="0" smtClean="0">
                <a:solidFill>
                  <a:schemeClr val="accent2"/>
                </a:solidFill>
              </a:rPr>
              <a:t> I of Meiosis</a:t>
            </a:r>
            <a:endParaRPr lang="en-US" sz="24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Similar to mitosis, chromatin replicates</a:t>
            </a:r>
          </a:p>
          <a:p>
            <a:r>
              <a:rPr lang="en-US" dirty="0" err="1" smtClean="0"/>
              <a:t>Centrioles</a:t>
            </a:r>
            <a:r>
              <a:rPr lang="en-US" dirty="0" smtClean="0"/>
              <a:t> replicate, proteins form around to make the </a:t>
            </a:r>
            <a:r>
              <a:rPr lang="en-US" dirty="0" err="1" smtClean="0"/>
              <a:t>centrosomes</a:t>
            </a:r>
            <a:endParaRPr lang="en-US" dirty="0" smtClean="0"/>
          </a:p>
          <a:p>
            <a:pPr lvl="1"/>
            <a:r>
              <a:rPr lang="en-US" dirty="0" smtClean="0"/>
              <a:t>Also called the microtubule organizing centre</a:t>
            </a:r>
          </a:p>
          <a:p>
            <a:pPr lvl="1"/>
            <a:r>
              <a:rPr lang="en-US" dirty="0" smtClean="0"/>
              <a:t>Collectively, with microtubules, is called mitotic spindle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Interphase</a:t>
            </a:r>
            <a:r>
              <a:rPr lang="en-US" dirty="0" smtClean="0"/>
              <a:t> I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641218"/>
            <a:ext cx="4572000" cy="321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Longest part of meiosis</a:t>
            </a:r>
          </a:p>
          <a:p>
            <a:r>
              <a:rPr lang="en-US" dirty="0" smtClean="0"/>
              <a:t>Chromatin condenses, chromosomes become visible</a:t>
            </a:r>
          </a:p>
          <a:p>
            <a:pPr lvl="1"/>
            <a:r>
              <a:rPr lang="en-US" dirty="0" smtClean="0"/>
              <a:t>Homologous chromosomes come pair up, forming a tetrad – called </a:t>
            </a:r>
            <a:r>
              <a:rPr lang="en-US" dirty="0" err="1" smtClean="0"/>
              <a:t>synapsis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 err="1" smtClean="0"/>
              <a:t>chromatids</a:t>
            </a:r>
            <a:r>
              <a:rPr lang="en-US" dirty="0" smtClean="0"/>
              <a:t> can overlap, called a </a:t>
            </a:r>
            <a:r>
              <a:rPr lang="en-US" dirty="0" err="1" smtClean="0"/>
              <a:t>chiasmata</a:t>
            </a:r>
            <a:endParaRPr lang="en-US" dirty="0" smtClean="0"/>
          </a:p>
          <a:p>
            <a:r>
              <a:rPr lang="en-US" dirty="0" smtClean="0"/>
              <a:t>All other features are similar to mitosis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Prophase I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419600"/>
            <a:ext cx="8327366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7263" y="1543050"/>
            <a:ext cx="7229475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1415</TotalTime>
  <Words>522</Words>
  <Application>Microsoft Office PowerPoint</Application>
  <PresentationFormat>On-screen Show (4:3)</PresentationFormat>
  <Paragraphs>72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Concourse</vt:lpstr>
      <vt:lpstr>Meiosis</vt:lpstr>
      <vt:lpstr>Creation of Gametes</vt:lpstr>
      <vt:lpstr>Slide 3</vt:lpstr>
      <vt:lpstr>Slide 4</vt:lpstr>
      <vt:lpstr>Slide 5</vt:lpstr>
      <vt:lpstr>Slide 6</vt:lpstr>
      <vt:lpstr>Interphase I</vt:lpstr>
      <vt:lpstr>Prophase I</vt:lpstr>
      <vt:lpstr>Slide 9</vt:lpstr>
      <vt:lpstr>Metaphase I</vt:lpstr>
      <vt:lpstr>Anaphase I</vt:lpstr>
      <vt:lpstr>Telophase I</vt:lpstr>
      <vt:lpstr>Slide 13</vt:lpstr>
      <vt:lpstr>Prophase II</vt:lpstr>
      <vt:lpstr>Metaphase II</vt:lpstr>
      <vt:lpstr>Anaphase II</vt:lpstr>
      <vt:lpstr>Telophase II</vt:lpstr>
      <vt:lpstr>Errors</vt:lpstr>
      <vt:lpstr>Slide 19</vt:lpstr>
      <vt:lpstr>Slide 20</vt:lpstr>
      <vt:lpstr>Slide 21</vt:lpstr>
      <vt:lpstr>Slide 22</vt:lpstr>
      <vt:lpstr>Slide 23</vt:lpstr>
      <vt:lpstr>Slide 24</vt:lpstr>
      <vt:lpstr>Polyploidy</vt:lpstr>
      <vt:lpstr>Slide 26</vt:lpstr>
    </vt:vector>
  </TitlesOfParts>
  <Company>ED18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Meiosis</dc:title>
  <dc:creator>ED18</dc:creator>
  <cp:lastModifiedBy>ED18</cp:lastModifiedBy>
  <cp:revision>32</cp:revision>
  <dcterms:created xsi:type="dcterms:W3CDTF">2010-10-17T12:36:21Z</dcterms:created>
  <dcterms:modified xsi:type="dcterms:W3CDTF">2013-02-12T20:14:56Z</dcterms:modified>
</cp:coreProperties>
</file>